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1"/>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0" r:id="rId16"/>
    <p:sldId id="285" r:id="rId17"/>
    <p:sldId id="286" r:id="rId18"/>
    <p:sldId id="309" r:id="rId19"/>
    <p:sldId id="308" r:id="rId20"/>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70235" autoAdjust="0"/>
  </p:normalViewPr>
  <p:slideViewPr>
    <p:cSldViewPr snapToGrid="0">
      <p:cViewPr>
        <p:scale>
          <a:sx n="75" d="100"/>
          <a:sy n="75" d="100"/>
        </p:scale>
        <p:origin x="2766" y="17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2023/1/30</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と映像を比較したところ、選手位置をおおむね推定できたことが分かりました。（動画再生）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しかし、時間が経過するにつれて選手位置を推定できなくなるという課題が新たに見つかりました。原因として、選手の交差が起こり、</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による選手の追跡が途切れるために、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それ以降の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選手の対応が取れなくなったことが考えられます。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そこで別のアプローチとして、選手の対応付けの方法を変更して試すことにしました。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本直線が選べ</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距離の近い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から順に対応を付けていきます。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そして、先ほどと同様に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推定結果を確認したところ、選手位置が安定しませんでした。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原因を見つけるため、一連の処理を見直したところ、カメラキャリブレーション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で誤差が生じていたことが分かりました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具体的には推定した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だけ実際の位置と誤差がありました。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この誤差が生じたまま、選手を通る直線を考えてしまったため、結果として推定結果が安定しなかったと考えました。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本研究では、先行研究の課題であった跳躍時の位置推定を行うため、複数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次元位置を求めることで選手が跳躍した場合でも位置を推定することができ、先行研究の課題を解決することができました。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しかし、新たな課題が見つかりました。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まず、選手が交差することで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による選手の追跡が途切れてしまうこと、そしてカメラキャリブレーションの誤差です。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中でもカメラキャリブレーションの誤差を解決すれば、自動による選手の対応付けが機能</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し、さらには推定精度の向上にもつながる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と考えています。今後はカメラキャリブレーションをより精度よく行うことを課題として取り組んでいこうと思います。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中でもバレーボールでは、「データバレー」というソフトを用いて試合の分析が行われています。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しかしソフトの操作が難しく、大学やプロでは使われているものの、中学や高校ではあまり普及していません。</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また、選手位置を主観で決めてしまうといった課題もあります。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これによって、中学や高校であっても定量的に試合を分析できることを提案しました。しかし、選手が跳躍している場合に正しく位置を推定できないという課題がありました。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次元位置を追跡し、先行研究の課題を解決することを目的としました。選手位置を追跡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方法について①から⑤の順に説明します。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台のカメラを用いました。撮影に用いたカメラは、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のアウトカメラで、一般に普及している性能になります。コートの撮影条件として、撮影中はカメラを動かさないようにします。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研究においては、それらをあらかじめ測定することもできますが、実際に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試合を撮影する際に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、非常に手間がかかってしまいます。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映像のみから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カメラの情報は、カメラ内部パラメータとカメラ外部パラメータに分かれており、それぞれ別に推定します。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これを推定するためには、キャリブレーションパターンというものを様々な画角から撮影し、それらの再投影誤差が小さくなるようにパラメータを決定します。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これを推定するためには、既に位置が分かっているポイントについて、それが映像のどこに映っているかを対応付け、それらの再投影誤差が小さくなるようにパラメータを決定します。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続いて、映像に映る選手を検知し、その姿勢を推定するために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というライブラリを使います。</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を用いることで、選手の姿勢を推定するだけでなく、選手に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本研究では、選手位置をその選手の腰の位置に設定するため、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で得られる姿勢の中で腰の位置のみを取得して使用します。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この後、映像間の選手の対応が必要になるので、映像の初めのフレームにおいて、目視によって同じ選手を対応付けます。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そのために選手を通る直線を定義する必要がありますが、カメラの焦点距離と、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によって得られた腰の画像座標より、カメラから選手の腰に向かうベクトルをカメラ座標系で定義できます。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これに媒介変数をかけると直線を定義できますが、カメラ座標系はカメラごとに存在するので、それぞれ直線の座標系が異な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カメラ座標系のまま扱うと、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ためには、すべての直線を同じ座標系で考える必要があります。そこでカメラ位置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姿勢を用いて、カメラ座標系から実空間座標系に変換します。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2023/1/30</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2023/1/30</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2023/1/30</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2023/1/30</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2023/1/30</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2023/1/30</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2023/1/30</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2023/1/30</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2023/1/30</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2023/1/30</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2023/1/30</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3.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2.png"/><Relationship Id="rId4" Type="http://schemas.openxmlformats.org/officeDocument/2006/relationships/image" Target="../media/image14.sv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dirty="0">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326826" cy="461665"/>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318122"/>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5">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5">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5">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380362"/>
            <a:ext cx="618630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同じ選手を通る直線の距離は近い</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→直線間の距離が短い組から順に対応付ける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pic>
        <p:nvPicPr>
          <p:cNvPr id="7" name="auto">
            <a:hlinkClick r:id="" action="ppaction://media"/>
            <a:extLst>
              <a:ext uri="{FF2B5EF4-FFF2-40B4-BE49-F238E27FC236}">
                <a16:creationId xmlns:a16="http://schemas.microsoft.com/office/drawing/2014/main" id="{A5300FCC-C18E-3C98-2216-262D39FC9A9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183900"/>
            <a:ext cx="4572000" cy="2571750"/>
          </a:xfrm>
          <a:prstGeom prst="rect">
            <a:avLst/>
          </a:prstGeom>
        </p:spPr>
      </p:pic>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chemeClr val="tx1">
                    <a:lumMod val="75000"/>
                    <a:lumOff val="25000"/>
                  </a:schemeClr>
                </a:solidFill>
              </a:rPr>
              <a:t>→先行研究の課題を解決</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➁カメラキャリブレーションの誤差</a:t>
            </a:r>
            <a:endParaRPr kumimoji="1" lang="en-US" altLang="ja-JP" sz="2400" b="1" dirty="0">
              <a:solidFill>
                <a:schemeClr val="tx1">
                  <a:lumMod val="75000"/>
                  <a:lumOff val="25000"/>
                </a:schemeClr>
              </a:solidFill>
            </a:endParaRPr>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カメラレンズの歪み推定</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Tree>
    <p:extLst>
      <p:ext uri="{BB962C8B-B14F-4D97-AF65-F5344CB8AC3E}">
        <p14:creationId xmlns:p14="http://schemas.microsoft.com/office/powerpoint/2010/main" val="11627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全ての既知点が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Tree>
    <p:extLst>
      <p:ext uri="{BB962C8B-B14F-4D97-AF65-F5344CB8AC3E}">
        <p14:creationId xmlns:p14="http://schemas.microsoft.com/office/powerpoint/2010/main" val="82389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020588"/>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020588"/>
              </a:xfrm>
              <a:prstGeom prst="rect">
                <a:avLst/>
              </a:prstGeom>
              <a:blipFill>
                <a:blip r:embed="rId2"/>
                <a:stretch>
                  <a:fillRect l="-1724" t="-1821" b="-273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Tree>
    <p:extLst>
      <p:ext uri="{BB962C8B-B14F-4D97-AF65-F5344CB8AC3E}">
        <p14:creationId xmlns:p14="http://schemas.microsoft.com/office/powerpoint/2010/main" val="296124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1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313405"/>
            <a:ext cx="80342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424621"/>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複雑な入力コマンド</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4571996" y="5752469"/>
            <a:ext cx="4554100"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選手が跳躍している場合に推定できない</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④</a:t>
            </a:r>
            <a:r>
              <a:rPr lang="ja-JP" altLang="en-US" sz="2400" b="1" dirty="0">
                <a:solidFill>
                  <a:schemeClr val="tx1">
                    <a:lumMod val="85000"/>
                    <a:lumOff val="15000"/>
                  </a:schemeClr>
                </a:solidFill>
                <a:latin typeface="+mn-ea"/>
              </a:rPr>
              <a:t>映像間の選手の対応付け</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8" y="4321510"/>
            <a:ext cx="3422732"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a:solidFill>
                  <a:schemeClr val="tx1">
                    <a:lumMod val="75000"/>
                    <a:lumOff val="25000"/>
                  </a:schemeClr>
                </a:solidFill>
              </a:rPr>
              <a:t>映像の初めのフレームに</a:t>
            </a:r>
            <a:r>
              <a:rPr kumimoji="1" lang="ja-JP" altLang="en-US" sz="2400" b="1" dirty="0">
                <a:solidFill>
                  <a:schemeClr val="tx1">
                    <a:lumMod val="75000"/>
                    <a:lumOff val="25000"/>
                  </a:schemeClr>
                </a:solidFill>
              </a:rPr>
              <a:t>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8723" y="2911390"/>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34516" y="2610060"/>
            <a:ext cx="430354" cy="2277"/>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39885" y="215985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2023/1/30</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→最近点を計算可能</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3709</TotalTime>
  <Words>2342</Words>
  <Application>Microsoft Office PowerPoint</Application>
  <PresentationFormat>画面に合わせる (4:3)</PresentationFormat>
  <Paragraphs>276</Paragraphs>
  <Slides>19</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291</cp:revision>
  <cp:lastPrinted>2020-01-20T20:32:45Z</cp:lastPrinted>
  <dcterms:created xsi:type="dcterms:W3CDTF">2020-01-04T21:19:10Z</dcterms:created>
  <dcterms:modified xsi:type="dcterms:W3CDTF">2023-01-30T09:31:17Z</dcterms:modified>
</cp:coreProperties>
</file>